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305" r:id="rId6"/>
    <p:sldId id="274" r:id="rId7"/>
    <p:sldId id="275" r:id="rId8"/>
    <p:sldId id="260" r:id="rId9"/>
    <p:sldId id="271" r:id="rId10"/>
    <p:sldId id="306" r:id="rId11"/>
    <p:sldId id="276" r:id="rId12"/>
    <p:sldId id="280" r:id="rId13"/>
    <p:sldId id="278" r:id="rId14"/>
    <p:sldId id="281" r:id="rId15"/>
    <p:sldId id="282" r:id="rId16"/>
    <p:sldId id="279" r:id="rId17"/>
    <p:sldId id="283" r:id="rId18"/>
    <p:sldId id="286" r:id="rId19"/>
    <p:sldId id="284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303" r:id="rId28"/>
    <p:sldId id="307" r:id="rId29"/>
    <p:sldId id="308" r:id="rId30"/>
    <p:sldId id="309" r:id="rId31"/>
    <p:sldId id="310" r:id="rId32"/>
    <p:sldId id="314" r:id="rId33"/>
    <p:sldId id="311" r:id="rId34"/>
    <p:sldId id="31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AFA92-B27C-4DCA-BF80-45F91ACCD8F2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B0097-BF7F-4533-9C54-BE143E971D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60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97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6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72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55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67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60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4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6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576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47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952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09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746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80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402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59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84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590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8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01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28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45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9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DFFC-19E8-43D2-BCB7-514660AE2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EB12A-5083-4B55-9275-746F5857D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356237-A61F-4F2A-9EFB-C35B5963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054D2-6797-4E44-99B9-F61B61E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207DBA-DE48-4D58-BADC-10D1A1A3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66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869D5-CA9F-4022-A864-4B875B72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89F9D-4DAE-4221-821E-D98488ED6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23BA97-DC02-44D6-BF31-B8AAAA77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42C42-561C-46A9-BCBE-F52138BF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41D9DE-7489-49D2-B75A-F71CB842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71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C89D010-C589-4198-AAF5-F588A25DE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FF7584-0F4A-48B0-8F84-EB41F8C9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9A8489-5168-4307-855C-6368977B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75D55-0847-4F05-93F6-71253ADB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22B64B-B46E-4174-9917-D7F9C564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09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C19F7-2402-4C6D-A994-A6185ACF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54DF77-6708-4F01-A905-AAD6B4F13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68FFF8-3D4F-4D41-A9DD-70EB4917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7AC51F-4648-45AB-AA55-32524CF4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A6A2F-5C9F-44E0-9135-97CEEF22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1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7E995-38E4-4DA3-9EF9-9EE91DE0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5BA20-AFEB-47FA-BBA7-F63AA29D6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F5E3E6-88F1-4375-BAF6-9B5D5F7C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31281-2D63-4E42-8205-167F6D77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109CBE-B7FA-48E7-B0E7-73A25C7A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13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62788-D47F-4388-8F3A-08A3B0C3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52B07-99D2-4A01-A518-CEB39151B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5FEED6-DAD6-4689-B4E2-332F02F48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B7561A-1909-426B-B4DE-0E13B5ED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AC631B-771A-498C-94DC-B5732DF0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BB7C4F-91F8-4451-9170-E57030D9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1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D6753-65C5-4656-81DD-C9BA7DAA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08EDC9-F5D3-4F82-8A47-091E43D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962901-34F2-4A90-9D36-8737BEADE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5B3800-27A1-4165-9E55-9D0D2154B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B4F794-782C-496E-AB22-7C5A685AB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DCC665-CA38-438A-8094-55E1E6BB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E47E88-1B20-4575-9B68-E0574A8C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A2C5DA-06E4-4A7F-9036-C7722763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80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434B12-4D90-43D7-B587-D790D587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E40332-EDAA-421A-BAE2-EA0E38E2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4E5CAF-7BDE-47A2-B2F5-A7D3A307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C5CEB6-3A80-47CA-9D75-6A0E94E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4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AA3DAC-4A30-4282-ACC4-6D634E0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828A38-47B4-4360-8018-68B1CD54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795A34-06AE-4B1D-9226-5BE8FE2B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39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8111D-A229-4219-B784-0D15D2D5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576AFF-D9B7-4B4A-9653-31A9609B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67EFAE-51F7-4F7C-BEE1-97F377A95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F5818B-E914-4FCB-8E2C-82591CC7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FEB2D3-1D68-4CA5-9242-B9929A9D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5D30B9-9359-4ED1-816C-2C540703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55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637B1-B768-40EA-998B-B5E2B2B3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2A8FC1-F179-4404-A91C-17C1DBC0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AC1B18-A49C-4697-BA36-854AACE25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C3284-50CE-4287-811F-D0621C54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F87D08-CC9A-4D79-9CDA-97511DB5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6119A8-E2DC-4EA4-96E4-B55082EB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68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7DA9809-44DE-414E-8DB7-07A30023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50FB88-C02A-47A4-BF8B-D8A6C5CB5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30C3E2-92F3-4401-964C-00FF239C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84EF-6EA2-41CC-BB26-6BA2615AC7D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64074A-6ABF-4F54-8B0F-9C8F49C3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B54A58-7841-4668-A952-9A67125B1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0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nltk.or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228C9045-B5EC-4B17-A372-904BBC2EE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F524A0-8CD4-49BA-A8CC-8F505D380610}"/>
              </a:ext>
            </a:extLst>
          </p:cNvPr>
          <p:cNvSpPr txBox="1"/>
          <p:nvPr/>
        </p:nvSpPr>
        <p:spPr>
          <a:xfrm>
            <a:off x="6631708" y="325964"/>
            <a:ext cx="5190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PROJET: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Automatisation de labélisation de 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7E47BD-37F6-4A7C-9582-9DB134CD05F0}"/>
              </a:ext>
            </a:extLst>
          </p:cNvPr>
          <p:cNvSpPr txBox="1"/>
          <p:nvPr/>
        </p:nvSpPr>
        <p:spPr>
          <a:xfrm>
            <a:off x="231601" y="3197159"/>
            <a:ext cx="5190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Tuteur projet:</a:t>
            </a:r>
            <a:b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Vincent Vidal</a:t>
            </a:r>
          </a:p>
          <a:p>
            <a:endParaRPr lang="fr-FR" sz="24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Elèves: 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</a:t>
            </a:r>
          </a:p>
        </p:txBody>
      </p:sp>
      <p:pic>
        <p:nvPicPr>
          <p:cNvPr id="8" name="Picture 8" descr="Image associÃ©e">
            <a:extLst>
              <a:ext uri="{FF2B5EF4-FFF2-40B4-BE49-F238E27FC236}">
                <a16:creationId xmlns:a16="http://schemas.microsoft.com/office/drawing/2014/main" id="{894A3CAE-7E09-423A-94B7-CD090BD7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B376415-51AC-4D4B-9641-EBD4E22B9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35" y="4233719"/>
            <a:ext cx="1927624" cy="19276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DE6D3A-399E-4D44-9EA0-ECA653E58E70}"/>
              </a:ext>
            </a:extLst>
          </p:cNvPr>
          <p:cNvSpPr txBox="1"/>
          <p:nvPr/>
        </p:nvSpPr>
        <p:spPr>
          <a:xfrm>
            <a:off x="0" y="0"/>
            <a:ext cx="5190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Soutenance de projet</a:t>
            </a:r>
          </a:p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(10/01/2018)</a:t>
            </a:r>
            <a:endParaRPr lang="fr-FR" sz="14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7F195F3-D202-44A0-96FB-B0031BD84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6" y="2984705"/>
            <a:ext cx="2787532" cy="27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8308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D835-9C50-443F-9BC8-AFAD4F9CBCC1}"/>
              </a:ext>
            </a:extLst>
          </p:cNvPr>
          <p:cNvSpPr/>
          <p:nvPr/>
        </p:nvSpPr>
        <p:spPr>
          <a:xfrm>
            <a:off x="2719503" y="2295607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Entrées: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3689C5-486E-49D4-858D-041D5A430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17" y="2119972"/>
            <a:ext cx="832334" cy="83233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0E89D1E-5108-4E31-99F8-8AFBA42DA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89" y="2119972"/>
            <a:ext cx="832334" cy="83233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4482BD9-121A-4419-A611-E9B5D0D59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04" y="2125063"/>
            <a:ext cx="832334" cy="8323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343ED67-FDE5-4EFC-B5E8-4A4848138364}"/>
              </a:ext>
            </a:extLst>
          </p:cNvPr>
          <p:cNvSpPr/>
          <p:nvPr/>
        </p:nvSpPr>
        <p:spPr>
          <a:xfrm>
            <a:off x="4164586" y="3090031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Texte 1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23A3CE-97D5-4F61-B521-9CA560841983}"/>
              </a:ext>
            </a:extLst>
          </p:cNvPr>
          <p:cNvSpPr/>
          <p:nvPr/>
        </p:nvSpPr>
        <p:spPr>
          <a:xfrm>
            <a:off x="6010957" y="3090031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Texte 2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3C03D2-2AEA-4E3C-9663-BD186A6407D7}"/>
              </a:ext>
            </a:extLst>
          </p:cNvPr>
          <p:cNvSpPr/>
          <p:nvPr/>
        </p:nvSpPr>
        <p:spPr>
          <a:xfrm>
            <a:off x="7813696" y="3092794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Texte 3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A301E-E96E-4376-8550-CF0B1B046F1F}"/>
              </a:ext>
            </a:extLst>
          </p:cNvPr>
          <p:cNvSpPr/>
          <p:nvPr/>
        </p:nvSpPr>
        <p:spPr>
          <a:xfrm>
            <a:off x="3043656" y="4170768"/>
            <a:ext cx="7348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chat »</a:t>
            </a:r>
            <a:b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chat et un perçant »</a:t>
            </a:r>
            <a:b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perçant et des perçant »</a:t>
            </a:r>
            <a:endParaRPr lang="fr-FR" sz="2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BECB664-2AFD-4ED7-8574-43D5548CBA87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D7C80E-CBE6-4406-9790-A188D0DBB2A6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05D0E6-DA5D-41B0-AB1B-A9D29E43D543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74FB3F9-51AF-4287-A11A-8E6522B9F23A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90E12C3-F648-4449-9A42-AFC974B513FC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5</a:t>
              </a:r>
              <a:endParaRPr lang="fr-FR" sz="700" dirty="0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04341D2-46A9-458A-8826-875AC18013C8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4270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chat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chat et un perçant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perçant et des perçant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BA3968-FE6E-4811-B172-40EF958660C5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28C45C-BC37-4D82-B46F-9A1E04428077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EBB90-22B6-4514-972E-8131593D0CC0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A389FD-1D26-477F-9AC3-9C3C0EA8F6CB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5B558FD-C422-4A84-9797-C7EBBF78A316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09F81C95-6DF8-46C6-B3F6-D718617FF451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6</a:t>
              </a:r>
              <a:endParaRPr lang="fr-FR" sz="700" dirty="0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984FBF-B0E5-42E5-8751-B49EB9D19E90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2669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chat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chat et un perçant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perçant et des perçant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pic>
        <p:nvPicPr>
          <p:cNvPr id="7" name="Graphique 6" descr="Avertissement">
            <a:extLst>
              <a:ext uri="{FF2B5EF4-FFF2-40B4-BE49-F238E27FC236}">
                <a16:creationId xmlns:a16="http://schemas.microsoft.com/office/drawing/2014/main" id="{C9FA5667-84FC-41ED-AFDB-0A252E1DE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1978" y="3782219"/>
            <a:ext cx="1207414" cy="120741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05516B1-CC24-4140-90A6-0D35D014DCD5}"/>
              </a:ext>
            </a:extLst>
          </p:cNvPr>
          <p:cNvSpPr txBox="1"/>
          <p:nvPr/>
        </p:nvSpPr>
        <p:spPr>
          <a:xfrm>
            <a:off x="8233072" y="3908872"/>
            <a:ext cx="327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Problème: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 la langue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ADC43F9-A968-41D2-BA2E-0D85E7C1A948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9896E94-B2F8-4154-962E-280BDC965C0F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2F3AA7-0B03-4544-99EB-8258B2230E6F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75926F-CBD7-4603-8C91-F7F1C276721F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0D71505-85DE-41D9-AB76-E3CC0FBFD4C8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A7E7F846-15DF-4D5B-8997-221A28FECCE4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7</a:t>
              </a:r>
              <a:endParaRPr lang="fr-FR" sz="700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1DB2294-7810-4DAD-AA6F-9A2FEE8AFE04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5549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chat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chat et un perçant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perçant et des perçant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pic>
        <p:nvPicPr>
          <p:cNvPr id="7" name="Graphique 6" descr="Avertissement">
            <a:extLst>
              <a:ext uri="{FF2B5EF4-FFF2-40B4-BE49-F238E27FC236}">
                <a16:creationId xmlns:a16="http://schemas.microsoft.com/office/drawing/2014/main" id="{C9FA5667-84FC-41ED-AFDB-0A252E1DE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1978" y="3782219"/>
            <a:ext cx="1207414" cy="120741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05516B1-CC24-4140-90A6-0D35D014DCD5}"/>
              </a:ext>
            </a:extLst>
          </p:cNvPr>
          <p:cNvSpPr txBox="1"/>
          <p:nvPr/>
        </p:nvSpPr>
        <p:spPr>
          <a:xfrm>
            <a:off x="8233072" y="3908872"/>
            <a:ext cx="327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Problème: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 la langue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A5CCC60-23D1-45C4-8692-C8C52E40967F}"/>
              </a:ext>
            </a:extLst>
          </p:cNvPr>
          <p:cNvSpPr/>
          <p:nvPr/>
        </p:nvSpPr>
        <p:spPr>
          <a:xfrm>
            <a:off x="6983281" y="5182942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198F3DA-314E-451E-B0BC-9DC96805B9B7}"/>
              </a:ext>
            </a:extLst>
          </p:cNvPr>
          <p:cNvSpPr txBox="1"/>
          <p:nvPr/>
        </p:nvSpPr>
        <p:spPr>
          <a:xfrm>
            <a:off x="8285608" y="5196475"/>
            <a:ext cx="160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Anglais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A306B2-6EB0-4B91-8D6D-BF4ACF0644A5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D3503F6-880C-4911-A28D-D52A97EE1A3B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32A9F0-1B45-412C-A7C4-B8D92CBDC57A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DC14ED-C85F-41F8-AF12-87975A34B3D3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5DDEE1A-4B83-416B-9025-34EA2A50BEB0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3E25617-1F16-499E-B044-5BA16C05EAB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8</a:t>
              </a:r>
              <a:endParaRPr lang="fr-FR" sz="700" dirty="0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53646DF-5EAB-4DC7-959F-5E5A2D964D92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369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chat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chat et un perçant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perçant et des perçant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5516B1-CC24-4140-90A6-0D35D014DCD5}"/>
              </a:ext>
            </a:extLst>
          </p:cNvPr>
          <p:cNvSpPr txBox="1"/>
          <p:nvPr/>
        </p:nvSpPr>
        <p:spPr>
          <a:xfrm>
            <a:off x="7271568" y="4595585"/>
            <a:ext cx="32754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Choix:</a:t>
            </a:r>
          </a:p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Exploitation des bibliothèque</a:t>
            </a:r>
          </a:p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programmation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47042E0-A5EA-4241-85DC-447D96738266}"/>
              </a:ext>
            </a:extLst>
          </p:cNvPr>
          <p:cNvSpPr/>
          <p:nvPr/>
        </p:nvSpPr>
        <p:spPr>
          <a:xfrm>
            <a:off x="5524591" y="5309774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F72472-9AD2-42C8-8538-1DA07866A0AE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922D2D8-12D3-4AEA-BD40-A46D664E5FA5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896B5B-BFA3-4BFD-B5EE-AFDC86EBDE52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67C3E2-BF6F-4F67-A3CA-C2DA949E9FB0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A40FDC5F-972A-4826-A0CB-C155EFAFF09E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78D4218-73BD-4928-9B29-6D3ABE784822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9</a:t>
              </a:r>
              <a:endParaRPr lang="fr-FR" sz="700" dirty="0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515C787-852D-4162-AC58-30D4DFCBEDA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6110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chat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chat et un perçant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perçant et des perçant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E0F7AB-830B-457C-839F-ED4986A155FD}"/>
              </a:ext>
            </a:extLst>
          </p:cNvPr>
          <p:cNvSpPr/>
          <p:nvPr/>
        </p:nvSpPr>
        <p:spPr>
          <a:xfrm>
            <a:off x="8861676" y="3243862"/>
            <a:ext cx="3178144" cy="254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solidFill>
                  <a:schemeClr val="bg1"/>
                </a:solidFill>
                <a:latin typeface="Reem Kufi Regular"/>
                <a:ea typeface="Times New Roman" panose="02020603050405020304" pitchFamily="18" charset="0"/>
                <a:cs typeface="Times New Roman" panose="02020603050405020304" pitchFamily="18" charset="0"/>
              </a:rPr>
              <a:t>Outils qui permettent de générer des matrices à partir des mots :</a:t>
            </a:r>
            <a:endParaRPr lang="fr-FR" sz="2400" dirty="0">
              <a:solidFill>
                <a:schemeClr val="bg1"/>
              </a:solidFill>
              <a:latin typeface="Reem Kufi Regular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solidFill>
                  <a:schemeClr val="bg1"/>
                </a:solidFill>
                <a:latin typeface="Reem Kufi Regular"/>
                <a:ea typeface="Times New Roman" panose="02020603050405020304" pitchFamily="18" charset="0"/>
                <a:cs typeface="Times New Roman" panose="02020603050405020304" pitchFamily="18" charset="0"/>
              </a:rPr>
              <a:t>Python : NLTK – </a:t>
            </a:r>
            <a:r>
              <a:rPr lang="fr-FR" sz="2400" i="1" u="sng" dirty="0">
                <a:solidFill>
                  <a:schemeClr val="bg1"/>
                </a:solidFill>
                <a:latin typeface="Reem Kufi Regular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http://www.nltk.org/</a:t>
            </a:r>
            <a:endParaRPr lang="fr-FR" sz="2400" i="1" dirty="0">
              <a:solidFill>
                <a:schemeClr val="bg1"/>
              </a:solidFill>
              <a:latin typeface="Reem Kufi 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D9C2FC6-E4C0-4AC9-8BA5-45A9C64B8742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45BDCE9-0EC9-4635-BF07-0A77BAF8852F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34B929-B5B9-42A3-BB6E-46C44F33B82E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8DE93D-CB3F-4BB8-AD7C-4BA8C29BC3B3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8297154D-083B-4715-9A29-4B094B87DC43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DD1E39D-7928-4C3E-A4C9-4C35291635A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10</a:t>
              </a:r>
              <a:endParaRPr lang="fr-FR" sz="700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8031137B-FA6F-4D27-A128-EF61F79F0AF7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2285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66067"/>
              </p:ext>
            </p:extLst>
          </p:nvPr>
        </p:nvGraphicFramePr>
        <p:xfrm>
          <a:off x="2670628" y="1499442"/>
          <a:ext cx="5619894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0559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45009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24332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82783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77211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pic>
        <p:nvPicPr>
          <p:cNvPr id="23" name="Graphique 22" descr="Avertissement">
            <a:extLst>
              <a:ext uri="{FF2B5EF4-FFF2-40B4-BE49-F238E27FC236}">
                <a16:creationId xmlns:a16="http://schemas.microsoft.com/office/drawing/2014/main" id="{995F6FFE-5571-4944-B0B0-417F94B32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5415" y="4030067"/>
            <a:ext cx="717006" cy="71700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0A5137A-EE54-4183-841B-6A7C756AB1BF}"/>
              </a:ext>
            </a:extLst>
          </p:cNvPr>
          <p:cNvSpPr txBox="1"/>
          <p:nvPr/>
        </p:nvSpPr>
        <p:spPr>
          <a:xfrm>
            <a:off x="4254641" y="4188515"/>
            <a:ext cx="662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Compter le nombre d’occurrence des termes ne suffit pas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69A68C0-1302-41F6-9DCE-7D6C54245374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54FC042-2B6B-4DF3-B807-8C9599855F18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76E2C4E-AC81-48F0-AE38-1F970B60234C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4EB00997-4B02-4853-81CF-8460FDD9B66A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530B5A-7003-4B57-B0AD-F13C7C055E12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AFA144-5B7E-4AF6-8263-6F4868BCBB0D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04CAFF7-CDBE-4C90-99F2-7A4160257E9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F485F89-5B5C-4FD5-B3E6-8AB430C32A0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  <a:endParaRPr lang="fr-FR" sz="700" dirty="0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4656898F-5A26-463F-B31B-94976178AB70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9569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620062"/>
              </p:ext>
            </p:extLst>
          </p:nvPr>
        </p:nvGraphicFramePr>
        <p:xfrm>
          <a:off x="2670628" y="1499442"/>
          <a:ext cx="5525417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70544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27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05431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64580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57421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CB0A5-BD0F-481F-9F27-299E83036E5C}"/>
                  </a:ext>
                </a:extLst>
              </p:cNvPr>
              <p:cNvSpPr/>
              <p:nvPr/>
            </p:nvSpPr>
            <p:spPr>
              <a:xfrm>
                <a:off x="9186746" y="4266762"/>
                <a:ext cx="2831737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type m:val="lin"/>
                          <m:ctrlP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CB0A5-BD0F-481F-9F27-299E83036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46" y="4266762"/>
                <a:ext cx="2831737" cy="1000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670628" y="35653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On compte le nombre d’occurrence du terme dans le texte et on le divise par le maximum des occurrences de tout les termes 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6AD4F0-5B78-44C9-B66C-46503CC1058E}"/>
              </a:ext>
            </a:extLst>
          </p:cNvPr>
          <p:cNvSpPr txBox="1"/>
          <p:nvPr/>
        </p:nvSpPr>
        <p:spPr>
          <a:xfrm>
            <a:off x="2670628" y="4786322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eem Kufi Regular"/>
                <a:cs typeface="Alef" panose="00000500000000000000" pitchFamily="2" charset="-79"/>
              </a:rPr>
              <a:t>Avantage:</a:t>
            </a:r>
            <a:br>
              <a:rPr lang="fr-FR" sz="2000" b="1" dirty="0">
                <a:solidFill>
                  <a:schemeClr val="bg1"/>
                </a:solidFill>
                <a:latin typeface="Reem Kufi Regular"/>
                <a:cs typeface="Alef" panose="00000500000000000000" pitchFamily="2" charset="-79"/>
              </a:rPr>
            </a:br>
            <a:r>
              <a:rPr lang="fr-FR" sz="2000" dirty="0">
                <a:solidFill>
                  <a:schemeClr val="bg1"/>
                </a:solidFill>
                <a:latin typeface="Reem Kufi Regular"/>
                <a:cs typeface="Alef" panose="00000500000000000000" pitchFamily="2" charset="-79"/>
              </a:rPr>
              <a:t>N</a:t>
            </a:r>
            <a:r>
              <a:rPr lang="fr-FR" sz="2000" dirty="0">
                <a:solidFill>
                  <a:schemeClr val="bg1"/>
                </a:solidFill>
                <a:latin typeface="Reem Kufi Regular"/>
              </a:rPr>
              <a:t>e prend pas en compte la longueur du texte, avantage d’être stable sur tous les textes.</a:t>
            </a:r>
            <a:endParaRPr lang="fr-FR" sz="2000" dirty="0">
              <a:solidFill>
                <a:schemeClr val="bg1"/>
              </a:solidFill>
              <a:latin typeface="Reem Kufi Regular"/>
              <a:cs typeface="Alef" panose="00000500000000000000" pitchFamily="2" charset="-79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2D8F73A9-6BD4-4485-AC95-64577182E69F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086FAC-6481-4E3C-B851-FA8FFC7024FB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643B9E-4C21-40B6-B993-F5FEE649155A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AB2E492-FFDB-41F6-9A98-93F9106510E0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DEA4545-8C88-46DD-BAB7-CF0BA8489143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  <a:endParaRPr lang="fr-FR" sz="700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1405B12-90FC-4844-B18A-BBE82894CB19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8928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99683"/>
              </p:ext>
            </p:extLst>
          </p:nvPr>
        </p:nvGraphicFramePr>
        <p:xfrm>
          <a:off x="2670628" y="1499442"/>
          <a:ext cx="5619894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0559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45009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24332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82783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77211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CC3C4CA-2232-468B-9DA4-C90D543F8ED2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746563C-51D1-400B-8CB1-3D2B58316510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42DD25-63D6-41D3-943E-0291265E9B9B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45744A-0E62-438B-B395-BC5308B60E49}"/>
              </a:ext>
            </a:extLst>
          </p:cNvPr>
          <p:cNvSpPr/>
          <p:nvPr/>
        </p:nvSpPr>
        <p:spPr>
          <a:xfrm>
            <a:off x="4682504" y="4150525"/>
            <a:ext cx="6441642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Encore une fois, cela n’est pas encore suffisant en termes de fréquence d’apparition, il nous faut la faible fréquence d’apparition suivant plusieurs textes</a:t>
            </a:r>
          </a:p>
        </p:txBody>
      </p:sp>
      <p:pic>
        <p:nvPicPr>
          <p:cNvPr id="20" name="Graphique 19" descr="Avertissement">
            <a:extLst>
              <a:ext uri="{FF2B5EF4-FFF2-40B4-BE49-F238E27FC236}">
                <a16:creationId xmlns:a16="http://schemas.microsoft.com/office/drawing/2014/main" id="{7E1E12A2-52AC-42C6-9DEE-DD4878AA3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4420" y="4157067"/>
            <a:ext cx="1054485" cy="105448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5299FBF-FC39-4BCF-8CC8-560655647864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12FDC-F936-4B3F-9F99-07158CB63DBD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BBA2DE-0FC6-4859-A133-297456A9361A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7DF9C15-F96A-470D-A951-CEA7D401E583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D65AD69-0C33-459C-962B-30DA6703AF1B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13</a:t>
              </a:r>
              <a:endParaRPr lang="fr-FR" sz="700" dirty="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BCCCE30-39DD-4E31-9C17-C34744736757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5565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1067072" y="1530897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977354" y="1438136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Définition</a:t>
            </a:r>
            <a:r>
              <a:rPr lang="fr-FR" sz="4000" dirty="0">
                <a:solidFill>
                  <a:schemeClr val="bg1"/>
                </a:solidFill>
                <a:latin typeface="+mj-lt"/>
              </a:rPr>
              <a:t> du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9BCBD-FF07-4A26-BB45-E1EF158A9E76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53C809-0DB4-4195-AB4B-3B565443A1CB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15609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30523"/>
              </p:ext>
            </p:extLst>
          </p:nvPr>
        </p:nvGraphicFramePr>
        <p:xfrm>
          <a:off x="2670628" y="1499442"/>
          <a:ext cx="5532847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72118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28823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06917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66012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58977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tf</a:t>
                      </a: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l’IDF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/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  <m:d>
                            <m:d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𝒕𝒆𝒓𝒎</m:t>
                              </m:r>
                            </m:e>
                          </m:d>
                          <m:r>
                            <a:rPr lang="fr-FR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𝑫𝒐𝒄𝒖𝒎𝒆𝒏𝒕𝒔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𝒅𝒐𝒄𝒖𝒎𝒆𝒏𝒕𝒔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𝒄𝒐𝒏𝒕𝒂𝒊𝒏𝒊𝒏𝒈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𝒕𝒆𝒓𝒎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780020"/>
                  </p:ext>
                </p:extLst>
              </p:nvPr>
            </p:nvGraphicFramePr>
            <p:xfrm>
              <a:off x="2908180" y="5089548"/>
              <a:ext cx="5799591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5083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74754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9918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9918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9918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AVOIR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3780020"/>
                  </p:ext>
                </p:extLst>
              </p:nvPr>
            </p:nvGraphicFramePr>
            <p:xfrm>
              <a:off x="2908180" y="5089548"/>
              <a:ext cx="5799591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5083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74754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9918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9918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9918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AVOIR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027" t="-102817" r="-253540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053" t="-102817" r="-201579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476" t="-102817" r="-100524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1579" t="-102817" r="-1053" b="-42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4381D29E-5F1D-4DD0-BF2E-EC4FB1881E8A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79BC1E-51F1-45BB-8803-7F1E9A6BAFB1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B71C96-FECA-4B83-8046-FF2971111A76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6B8E202-6E32-42FD-B59F-98C9682C13F4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7A7962B-8644-4313-AB47-5F5C6A4DA70A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14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545B3B7-840D-43A3-A343-388940FF79AB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8533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33524"/>
              </p:ext>
            </p:extLst>
          </p:nvPr>
        </p:nvGraphicFramePr>
        <p:xfrm>
          <a:off x="2670628" y="1615406"/>
          <a:ext cx="5619894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0559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45009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24332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82783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77211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l’IDF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</a:t>
              </a:r>
              <a:r>
                <a:rPr lang="fr-FR" sz="1400" b="1" dirty="0">
                  <a:highlight>
                    <a:srgbClr val="FFFF00"/>
                  </a:highlight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avons</a:t>
              </a:r>
              <a:r>
                <a:rPr lang="fr-FR" sz="1400" b="1" dirty="0"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/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  <m:d>
                            <m:d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𝒕𝒆𝒓𝒎</m:t>
                              </m:r>
                            </m:e>
                          </m:d>
                          <m:r>
                            <a:rPr lang="fr-FR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𝑫𝒐𝒄𝒖𝒎𝒆𝒏𝒕𝒔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𝒅𝒐𝒄𝒖𝒎𝒆𝒏𝒕𝒔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𝒄𝒐𝒏𝒕𝒂𝒊𝒏𝒊𝒏𝒈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𝒕𝒆𝒓𝒎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956483"/>
                  </p:ext>
                </p:extLst>
              </p:nvPr>
            </p:nvGraphicFramePr>
            <p:xfrm>
              <a:off x="2908180" y="5089548"/>
              <a:ext cx="5740869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35513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0834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4817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4817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4817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AVOIR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956483"/>
                  </p:ext>
                </p:extLst>
              </p:nvPr>
            </p:nvGraphicFramePr>
            <p:xfrm>
              <a:off x="2908180" y="5089548"/>
              <a:ext cx="5740869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35513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0834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4817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4817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4817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AVOIR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507" t="-102817" r="-254260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064" t="-102817" r="-201596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471" t="-102817" r="-100529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1596" t="-102817" r="-1064" b="-42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D62E494C-4977-4936-80D3-F15927E211C1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56561-3BB0-45E4-A586-FD1546082E36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5F1498-8F54-4A3D-8A76-42CD34E07BE1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5AB161D-0BD3-4697-8131-BBDCEFB89AD6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C32E430-DEB5-46F1-935C-CA40AD0C6061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55196AB-55B2-4D48-9801-CADF9C9244ED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805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66432"/>
              </p:ext>
            </p:extLst>
          </p:nvPr>
        </p:nvGraphicFramePr>
        <p:xfrm>
          <a:off x="2670628" y="1514738"/>
          <a:ext cx="5532847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72118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28823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06917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66012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58977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l’IDF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</a:t>
              </a:r>
              <a:r>
                <a:rPr lang="fr-FR" sz="1400" b="1" dirty="0">
                  <a:highlight>
                    <a:srgbClr val="FFFF00"/>
                  </a:highlight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perçant </a:t>
              </a: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</a:t>
              </a:r>
              <a:r>
                <a:rPr lang="fr-FR" sz="1400" b="1" dirty="0">
                  <a:highlight>
                    <a:srgbClr val="FFFF00"/>
                  </a:highlight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perçant</a:t>
              </a: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/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  <m:d>
                            <m:d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𝒕𝒆𝒓𝒎</m:t>
                              </m:r>
                            </m:e>
                          </m:d>
                          <m:r>
                            <a:rPr lang="fr-FR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𝑫𝒐𝒄𝒖𝒎𝒆𝒏𝒕𝒔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𝒅𝒐𝒄𝒖𝒎𝒆𝒏𝒕𝒔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𝒄𝒐𝒏𝒕𝒂𝒊𝒏𝒊𝒏𝒈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𝒕𝒆𝒓𝒎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9614344"/>
                  </p:ext>
                </p:extLst>
              </p:nvPr>
            </p:nvGraphicFramePr>
            <p:xfrm>
              <a:off x="2908181" y="5089548"/>
              <a:ext cx="5766035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39614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6800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3207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3207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3207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PERCANT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9614344"/>
                  </p:ext>
                </p:extLst>
              </p:nvPr>
            </p:nvGraphicFramePr>
            <p:xfrm>
              <a:off x="2908181" y="5089548"/>
              <a:ext cx="5766035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39614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6800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3207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3207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3207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PERCANT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9196" t="-102817" r="-254911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9474" t="-102817" r="-200526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1058" t="-102817" r="-101587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1058" t="-102817" r="-1587" b="-42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D3B79E48-48A4-4C76-A977-B9E7337A6090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8D04F9-3DC8-4F52-A6E3-0ED42924C53B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7FFDBB-4901-4B84-A0D2-7E3F9290BA6B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CFCB1DF-D0AF-4925-8BA6-020AB0C32380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9C516568-9B1B-45A4-8417-DF628CD97036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9F27BCC-31F6-4CB1-AFD7-A80188517658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8795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W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1566976"/>
                  </p:ext>
                </p:extLst>
              </p:nvPr>
            </p:nvGraphicFramePr>
            <p:xfrm>
              <a:off x="2764162" y="1500510"/>
              <a:ext cx="5777031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1406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9407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AVOIR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1566976"/>
                  </p:ext>
                </p:extLst>
              </p:nvPr>
            </p:nvGraphicFramePr>
            <p:xfrm>
              <a:off x="2764162" y="1500510"/>
              <a:ext cx="5777031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1406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9407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AVOIR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333" t="-101408" r="-253778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587" t="-101408" r="-202116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101408" r="-101053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0000" t="-101408" r="-1053" b="-43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/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𝒕𝒇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"/>
                                          <m:ctrlP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  <a:blipFill>
                <a:blip r:embed="rId7"/>
                <a:stretch>
                  <a:fillRect t="-156061" r="-14508" b="-2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45452"/>
              </p:ext>
            </p:extLst>
          </p:nvPr>
        </p:nvGraphicFramePr>
        <p:xfrm>
          <a:off x="2764164" y="503277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1E0759E6-8F34-49F8-AD83-BCB8BF4FF989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87CD4D-65D6-42FD-937C-94E62CD331DA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453086-A0E9-4087-BF4A-984325A8B6F7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CCA6A07-A9C6-4D5C-8368-6628C2163DA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61E5AE8-5A38-4E0E-B544-CE6CF647462D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90DD7C77-E753-4921-99AF-0B6E6659946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5892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666735"/>
                  </p:ext>
                </p:extLst>
              </p:nvPr>
            </p:nvGraphicFramePr>
            <p:xfrm>
              <a:off x="2764163" y="1500510"/>
              <a:ext cx="577703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1406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9406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666735"/>
                  </p:ext>
                </p:extLst>
              </p:nvPr>
            </p:nvGraphicFramePr>
            <p:xfrm>
              <a:off x="2764163" y="1500510"/>
              <a:ext cx="577703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1406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9406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333" t="-101408" r="-253778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587" t="-101408" r="-202116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101408" r="-101053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0000" t="-101408" r="-1053" b="-43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/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𝒕𝒇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"/>
                                          <m:ctrlP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  <a:blipFill>
                <a:blip r:embed="rId7"/>
                <a:stretch>
                  <a:fillRect t="-156061" r="-14508" b="-2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38364"/>
              </p:ext>
            </p:extLst>
          </p:nvPr>
        </p:nvGraphicFramePr>
        <p:xfrm>
          <a:off x="2764164" y="503277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AF73505-37A8-4A5B-9B77-47B282187752}"/>
              </a:ext>
            </a:extLst>
          </p:cNvPr>
          <p:cNvSpPr/>
          <p:nvPr/>
        </p:nvSpPr>
        <p:spPr>
          <a:xfrm>
            <a:off x="2205187" y="6263071"/>
            <a:ext cx="1810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cs typeface="Times New Roman" panose="02020603050405020304" pitchFamily="18" charset="0"/>
              </a:rPr>
              <a:t>Texte 1: ETRE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10D602-369B-4EF0-9627-21944391AF0C}"/>
                  </a:ext>
                </a:extLst>
              </p:cNvPr>
              <p:cNvSpPr/>
              <p:nvPr/>
            </p:nvSpPr>
            <p:spPr>
              <a:xfrm>
                <a:off x="4160687" y="6227058"/>
                <a:ext cx="324229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fr-FR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10D602-369B-4EF0-9627-21944391A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687" y="6227058"/>
                <a:ext cx="3242298" cy="381515"/>
              </a:xfrm>
              <a:prstGeom prst="rect">
                <a:avLst/>
              </a:prstGeom>
              <a:blipFill>
                <a:blip r:embed="rId8"/>
                <a:stretch>
                  <a:fillRect t="-114286" r="-9605" b="-17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8601ECD8-75E9-4311-93D3-A61A91B86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24165"/>
              </p:ext>
            </p:extLst>
          </p:nvPr>
        </p:nvGraphicFramePr>
        <p:xfrm>
          <a:off x="2764164" y="3742472"/>
          <a:ext cx="5453451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55298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14059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9103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5071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42346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r>
                        <a:rPr lang="fr-FR" sz="1600" dirty="0" err="1">
                          <a:effectLst/>
                        </a:rPr>
                        <a:t>tf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6818CDC5-F31C-4C9B-A8E6-11630843EFF5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5C3DBE-0BF2-441B-971F-9F8CFC3ED119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A8783D-DB04-48DE-943A-EE6F232B4782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0F583AD-1FCC-4321-BE46-3CB8A97B48B4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195DDF7-078B-4953-A623-9BDCC6A2F9D6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18</a:t>
              </a:r>
              <a:endParaRPr lang="fr-FR" sz="700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C74F4458-04E0-4236-9DD3-D2D602C7659E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3106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509311"/>
                  </p:ext>
                </p:extLst>
              </p:nvPr>
            </p:nvGraphicFramePr>
            <p:xfrm>
              <a:off x="2764164" y="1500510"/>
              <a:ext cx="577703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1406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9406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509311"/>
                  </p:ext>
                </p:extLst>
              </p:nvPr>
            </p:nvGraphicFramePr>
            <p:xfrm>
              <a:off x="2764164" y="1500510"/>
              <a:ext cx="577703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941406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369406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155406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CHAT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PERCANT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333" t="-101408" r="-253778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587" t="-101408" r="-202116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101408" r="-101053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0000" t="-101408" r="-1053" b="-43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/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𝒕𝒇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"/>
                                          <m:ctrlP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  <a:blipFill>
                <a:blip r:embed="rId7"/>
                <a:stretch>
                  <a:fillRect t="-156061" r="-14508" b="-2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25656"/>
              </p:ext>
            </p:extLst>
          </p:nvPr>
        </p:nvGraphicFramePr>
        <p:xfrm>
          <a:off x="2764164" y="503277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effectLst/>
                        </a:rPr>
                        <a:t> 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546A9F-A07E-4E2C-A24C-9FBD1D83CC95}"/>
                  </a:ext>
                </a:extLst>
              </p:cNvPr>
              <p:cNvSpPr/>
              <p:nvPr/>
            </p:nvSpPr>
            <p:spPr>
              <a:xfrm>
                <a:off x="4160687" y="6227058"/>
                <a:ext cx="3380156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den>
                                  </m:f>
                                  <m:r>
                                    <a:rPr lang="fr-FR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546A9F-A07E-4E2C-A24C-9FBD1D83C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687" y="6227058"/>
                <a:ext cx="3380156" cy="381515"/>
              </a:xfrm>
              <a:prstGeom prst="rect">
                <a:avLst/>
              </a:prstGeom>
              <a:blipFill>
                <a:blip r:embed="rId8"/>
                <a:stretch>
                  <a:fillRect t="-114286" r="-10830" b="-17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AF73505-37A8-4A5B-9B77-47B282187752}"/>
              </a:ext>
            </a:extLst>
          </p:cNvPr>
          <p:cNvSpPr/>
          <p:nvPr/>
        </p:nvSpPr>
        <p:spPr>
          <a:xfrm>
            <a:off x="2205187" y="6263071"/>
            <a:ext cx="1810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cs typeface="Times New Roman" panose="02020603050405020304" pitchFamily="18" charset="0"/>
              </a:rPr>
              <a:t>Texte 2: AVOIR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42BDFBEF-2F42-4267-A19E-EB462CCD4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51159"/>
              </p:ext>
            </p:extLst>
          </p:nvPr>
        </p:nvGraphicFramePr>
        <p:xfrm>
          <a:off x="2764164" y="3742472"/>
          <a:ext cx="5558743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77604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1033638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112098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1071001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164402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r>
                        <a:rPr lang="fr-FR" sz="1600" dirty="0" err="1">
                          <a:effectLst/>
                        </a:rPr>
                        <a:t>tf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1B461DC0-7F21-44B2-85D6-313AE7197CE7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15B2A-0AF1-4A56-868C-55CC0C168A1A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D030B2-BAF6-487D-8912-332F968B2075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5451B432-F899-48D2-AE2C-9AD75A2AC476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68FF65B-6349-43E1-87EA-05536AA03EE1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19</a:t>
              </a:r>
              <a:endParaRPr lang="fr-FR" sz="700" dirty="0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E6D2A75-429A-431C-87DF-00CF86ADDC57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6982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chat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chat et un perçant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perçant et des perçant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54735"/>
              </p:ext>
            </p:extLst>
          </p:nvPr>
        </p:nvGraphicFramePr>
        <p:xfrm>
          <a:off x="2670628" y="159054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PERCANT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6FE8264-1ED7-45D2-B4E4-06B3DBC16E50}"/>
              </a:ext>
            </a:extLst>
          </p:cNvPr>
          <p:cNvSpPr/>
          <p:nvPr/>
        </p:nvSpPr>
        <p:spPr>
          <a:xfrm>
            <a:off x="2670628" y="3814134"/>
            <a:ext cx="7994466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 ainsi une représentation de l’importance des mots dans le texte,  mais aussi de l’importance qu’ils ont au sein des différents textes.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46A800F-655B-48F5-BF89-853BDF83F187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3D592C-E856-408E-A3ED-32A68AD040EE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8C9AB2-C7C0-44AA-AF4A-BF87360A9202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058ED23-6B90-4F56-889A-414ADA792733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8FBC4A0A-EFB0-42A9-8F66-1E8052088E4D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20</a:t>
              </a:r>
              <a:endParaRPr lang="fr-FR" sz="700" dirty="0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A42AEFF4-19C5-462F-82F4-97F0CCC43DDC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14061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B72B0293-DB56-476C-BC5B-9AB3E98EE7FE}"/>
              </a:ext>
            </a:extLst>
          </p:cNvPr>
          <p:cNvSpPr txBox="1"/>
          <p:nvPr/>
        </p:nvSpPr>
        <p:spPr>
          <a:xfrm>
            <a:off x="3010458" y="1529636"/>
            <a:ext cx="324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limites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EA438EB-A922-4B89-8585-7ACAC94C3BDA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EB69A7-D2A5-464D-B180-9A6483800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56" y="2478611"/>
            <a:ext cx="799976" cy="799976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7F2BB279-A8E8-4546-815F-DA0F7B477327}"/>
              </a:ext>
            </a:extLst>
          </p:cNvPr>
          <p:cNvSpPr txBox="1"/>
          <p:nvPr/>
        </p:nvSpPr>
        <p:spPr>
          <a:xfrm>
            <a:off x="3010458" y="2500511"/>
            <a:ext cx="50176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erreurs d’orthographes</a:t>
            </a:r>
          </a:p>
          <a:p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recherches de synonymes</a:t>
            </a:r>
          </a:p>
          <a:p>
            <a:pPr marL="457200" indent="-457200"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pic>
        <p:nvPicPr>
          <p:cNvPr id="8" name="Image 7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AEEA4C-8919-4347-8B0B-9E65C70D8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511" y="3999469"/>
            <a:ext cx="701821" cy="70182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B254093-A229-47F0-862A-ACBB0CF67BE6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80DD0-2276-47F1-ABCB-8432A9721701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9DEEFF-C2F1-405D-8730-B6AC4DB5AA31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D2CA082-3CC9-4786-A503-C5208905FF14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7F2F8B4-1D11-4231-8326-FB9C28D5BC4A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D2DC53C-DD37-4449-A44B-AC7E116FAA1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8197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4482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0CB0F348-D3CE-4A2A-89CF-7FCB7DEFF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94" y="1284742"/>
            <a:ext cx="1600499" cy="160049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2CE6D63-9CAB-45A9-9739-C2F21D05668F}"/>
              </a:ext>
            </a:extLst>
          </p:cNvPr>
          <p:cNvSpPr txBox="1"/>
          <p:nvPr/>
        </p:nvSpPr>
        <p:spPr>
          <a:xfrm>
            <a:off x="2770803" y="3000041"/>
            <a:ext cx="254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Algorithme principal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8D433E6-A701-43A8-B248-532775491157}"/>
              </a:ext>
            </a:extLst>
          </p:cNvPr>
          <p:cNvSpPr/>
          <p:nvPr/>
        </p:nvSpPr>
        <p:spPr>
          <a:xfrm>
            <a:off x="5196539" y="2018875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A746C7C-56A3-4FBE-8112-A1A0CDD80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498" y="3282628"/>
            <a:ext cx="666597" cy="6707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E09B4E-723B-4F1C-AC0B-6FD355748C87}"/>
              </a:ext>
            </a:extLst>
          </p:cNvPr>
          <p:cNvSpPr txBox="1"/>
          <p:nvPr/>
        </p:nvSpPr>
        <p:spPr>
          <a:xfrm>
            <a:off x="8724550" y="3429000"/>
            <a:ext cx="34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5769FA6C-DFBF-41E6-AEC0-2648F6FAE7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42410" y="2835004"/>
            <a:ext cx="722868" cy="834455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1CA3980-0161-494C-B966-CE6FCF9DB6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90583" y="3286831"/>
            <a:ext cx="1622702" cy="830638"/>
          </a:xfrm>
          <a:prstGeom prst="bentConnector3">
            <a:avLst>
              <a:gd name="adj1" fmla="val 9963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02813CCF-2C19-4B84-9D0C-FF1F9A641791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A46FDD-E593-4A61-AAA2-65C6A0AC3916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CC9175-B91C-4B56-B3AC-D57923C99FE3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229DF28-C95C-4153-A42C-8EE657679269}"/>
              </a:ext>
            </a:extLst>
          </p:cNvPr>
          <p:cNvSpPr txBox="1"/>
          <p:nvPr/>
        </p:nvSpPr>
        <p:spPr>
          <a:xfrm>
            <a:off x="6458725" y="2124189"/>
            <a:ext cx="189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Prototype en cours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C24D46-C2F5-4CCE-8AB1-C7D70FD0BE92}"/>
              </a:ext>
            </a:extLst>
          </p:cNvPr>
          <p:cNvSpPr txBox="1"/>
          <p:nvPr/>
        </p:nvSpPr>
        <p:spPr>
          <a:xfrm>
            <a:off x="9025094" y="4170273"/>
            <a:ext cx="291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41899DC-0E93-4AE5-B6A8-53AD400E1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10" y="4043377"/>
            <a:ext cx="851334" cy="85133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1E87D89B-FAA1-499B-870C-3E1DEED41A2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B2524AC-0BEE-4C4A-8573-068DB1CD5D34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22</a:t>
              </a:r>
              <a:endParaRPr lang="fr-FR" sz="700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0E81283C-56B4-4BB4-8CB1-E78518D2ACA0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5732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3D120F2-7847-46E3-B223-0E289585D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843315" y="306413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753597" y="297137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Définition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du projet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0137F-7641-44FD-B7E7-A418133DE2AA}"/>
              </a:ext>
            </a:extLst>
          </p:cNvPr>
          <p:cNvSpPr txBox="1"/>
          <p:nvPr/>
        </p:nvSpPr>
        <p:spPr>
          <a:xfrm>
            <a:off x="2026067" y="3358387"/>
            <a:ext cx="449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01B1F-4900-4D35-8B1E-D4268588A928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B9555EF-96A8-43FB-823A-72FFC289188C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06575-FAD3-4F24-A167-69085FDD6905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552763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endCxn id="34" idx="3"/>
          </p:cNvCxnSpPr>
          <p:nvPr/>
        </p:nvCxnSpPr>
        <p:spPr>
          <a:xfrm rot="5400000">
            <a:off x="7314282" y="2479254"/>
            <a:ext cx="713595" cy="5580218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348617" y="530299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17" y="3924778"/>
            <a:ext cx="1334506" cy="133450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0E6A2A7-8301-4FC5-BA56-883363A48920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66573F-8CC6-44D3-BE3E-1F290D7D629F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E39F6F-A883-4907-BAEB-8F0067CF511F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30" name="Image 2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FDF3A513-144A-4FA4-A618-3B3731ADB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94" y="1284742"/>
            <a:ext cx="1600499" cy="1600499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2BADCB5-5350-4344-A063-CB4F1C28742D}"/>
              </a:ext>
            </a:extLst>
          </p:cNvPr>
          <p:cNvSpPr txBox="1"/>
          <p:nvPr/>
        </p:nvSpPr>
        <p:spPr>
          <a:xfrm>
            <a:off x="2770803" y="3000041"/>
            <a:ext cx="254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Algorithme principal</a:t>
            </a: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17E8BEC8-2B7E-452A-9918-D197C2E476F7}"/>
              </a:ext>
            </a:extLst>
          </p:cNvPr>
          <p:cNvSpPr/>
          <p:nvPr/>
        </p:nvSpPr>
        <p:spPr>
          <a:xfrm>
            <a:off x="5196539" y="2018875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50051E3-78D9-48AC-B033-2CC238740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498" y="3282628"/>
            <a:ext cx="666597" cy="670792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5C5CEE4-4B7A-4729-B490-68130EEE3404}"/>
              </a:ext>
            </a:extLst>
          </p:cNvPr>
          <p:cNvSpPr txBox="1"/>
          <p:nvPr/>
        </p:nvSpPr>
        <p:spPr>
          <a:xfrm>
            <a:off x="8724550" y="3429000"/>
            <a:ext cx="34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A7D40A72-8970-4B63-81B9-6A1C5CDB63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42410" y="2835004"/>
            <a:ext cx="722868" cy="834455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580B1179-D02F-4B19-AA69-9D16C8B64D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90583" y="3286831"/>
            <a:ext cx="1622702" cy="830638"/>
          </a:xfrm>
          <a:prstGeom prst="bentConnector3">
            <a:avLst>
              <a:gd name="adj1" fmla="val 9963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F1EABA87-9CDB-46F6-8AE8-290626E97745}"/>
              </a:ext>
            </a:extLst>
          </p:cNvPr>
          <p:cNvSpPr txBox="1"/>
          <p:nvPr/>
        </p:nvSpPr>
        <p:spPr>
          <a:xfrm>
            <a:off x="6458725" y="2124189"/>
            <a:ext cx="189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Prototype en cours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6D7BA74-56E2-4889-9E17-BC591409B0A4}"/>
              </a:ext>
            </a:extLst>
          </p:cNvPr>
          <p:cNvSpPr txBox="1"/>
          <p:nvPr/>
        </p:nvSpPr>
        <p:spPr>
          <a:xfrm>
            <a:off x="9025094" y="4170273"/>
            <a:ext cx="291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9B74D82-D2E3-46B3-A0FD-8D36AA078F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10" y="4043377"/>
            <a:ext cx="851334" cy="851334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2BB152A8-6408-4B53-A64C-23C7E105D1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E57E8DC-B471-4970-95EA-6FE5EDAB4BAE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23</a:t>
              </a:r>
              <a:endParaRPr lang="fr-FR" sz="700" dirty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D74F4AC-51FB-4252-A818-AD3F7E77AEE6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59816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endCxn id="34" idx="3"/>
          </p:cNvCxnSpPr>
          <p:nvPr/>
        </p:nvCxnSpPr>
        <p:spPr>
          <a:xfrm rot="5400000">
            <a:off x="6951017" y="-533261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166404" y="239201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04" y="1013798"/>
            <a:ext cx="1334506" cy="13345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FC9590-FCA2-4B2A-8DF5-CB471D837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11" y="3259797"/>
            <a:ext cx="1189737" cy="118973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B570EEF-1617-4694-BEFE-18AD4D9E9712}"/>
              </a:ext>
            </a:extLst>
          </p:cNvPr>
          <p:cNvSpPr txBox="1"/>
          <p:nvPr/>
        </p:nvSpPr>
        <p:spPr>
          <a:xfrm>
            <a:off x="2850380" y="4477908"/>
            <a:ext cx="231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Réseau de neurone </a:t>
            </a: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859E2524-35B8-45F2-B520-46777DFB6F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98757" y="2715179"/>
            <a:ext cx="5500702" cy="115917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C6146EE-B79E-4C33-B499-A6B6F8836609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4EDE4-096F-4845-9184-C098435A7C2B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0BEA83-3595-409C-B3D4-5253ED882054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F226350-589C-4757-994E-C7BCB19AEC49}"/>
              </a:ext>
            </a:extLst>
          </p:cNvPr>
          <p:cNvSpPr txBox="1"/>
          <p:nvPr/>
        </p:nvSpPr>
        <p:spPr>
          <a:xfrm>
            <a:off x="8421951" y="107266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02BC17E-3D23-4E8A-B2BE-8A5D973297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37" y="945772"/>
            <a:ext cx="851334" cy="851334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3FDAC2EB-C481-4E3D-AE8F-9DEEA21CCE9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18A227F7-95B3-46C6-9497-74FEEF2A4C2C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23</a:t>
              </a:r>
              <a:endParaRPr lang="fr-FR" sz="700" dirty="0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0428A32-60E7-43BF-8AA4-95C580F5F58E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2987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421951" y="107266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stCxn id="25" idx="2"/>
            <a:endCxn id="34" idx="3"/>
          </p:cNvCxnSpPr>
          <p:nvPr/>
        </p:nvCxnSpPr>
        <p:spPr>
          <a:xfrm rot="5400000">
            <a:off x="6951017" y="-533261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166404" y="239201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04" y="1013798"/>
            <a:ext cx="1334506" cy="13345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A6E16E-A12D-4DAB-94B0-EC6668745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00" y="3079441"/>
            <a:ext cx="1192641" cy="11926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0FEF660-AE0E-4E6F-929C-7E32783DDBFE}"/>
              </a:ext>
            </a:extLst>
          </p:cNvPr>
          <p:cNvSpPr txBox="1"/>
          <p:nvPr/>
        </p:nvSpPr>
        <p:spPr>
          <a:xfrm>
            <a:off x="6745541" y="3515759"/>
            <a:ext cx="286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Optimisation du classifieur</a:t>
            </a: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AC45C2AD-532A-41F0-98DE-F3B4737A0430}"/>
              </a:ext>
            </a:extLst>
          </p:cNvPr>
          <p:cNvCxnSpPr>
            <a:cxnSpLocks/>
            <a:stCxn id="34" idx="2"/>
            <a:endCxn id="3" idx="1"/>
          </p:cNvCxnSpPr>
          <p:nvPr/>
        </p:nvCxnSpPr>
        <p:spPr>
          <a:xfrm rot="16200000" flipH="1">
            <a:off x="4424032" y="2546894"/>
            <a:ext cx="637416" cy="1620319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C034B4C-7AF2-4EAC-BEC2-63E1763A6842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7BE14F-A108-4F93-9F2E-F648E10089D8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05B335-C74B-4DDD-AFC2-D58082C9E662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29F5FB6-7F70-4D77-BC95-71BE6AF43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37" y="945772"/>
            <a:ext cx="851334" cy="851334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3C213213-8685-4425-A146-2DD5A9928C0B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09764AC5-EBBE-4B0C-8A6A-D68C5BE5BED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24</a:t>
              </a:r>
              <a:endParaRPr lang="fr-FR" sz="700" dirty="0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A4C007BE-75B0-472F-8BB8-64FD809FE5DD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8649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421951" y="107266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stCxn id="25" idx="2"/>
            <a:endCxn id="34" idx="3"/>
          </p:cNvCxnSpPr>
          <p:nvPr/>
        </p:nvCxnSpPr>
        <p:spPr>
          <a:xfrm rot="5400000">
            <a:off x="6951017" y="-533261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166404" y="239201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04" y="1013798"/>
            <a:ext cx="1334506" cy="13345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A6E16E-A12D-4DAB-94B0-EC6668745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00" y="3079441"/>
            <a:ext cx="1192641" cy="11926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0FEF660-AE0E-4E6F-929C-7E32783DDBFE}"/>
              </a:ext>
            </a:extLst>
          </p:cNvPr>
          <p:cNvSpPr txBox="1"/>
          <p:nvPr/>
        </p:nvSpPr>
        <p:spPr>
          <a:xfrm>
            <a:off x="6745541" y="3515759"/>
            <a:ext cx="286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Optimisation du classifieur</a:t>
            </a: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AC45C2AD-532A-41F0-98DE-F3B4737A0430}"/>
              </a:ext>
            </a:extLst>
          </p:cNvPr>
          <p:cNvCxnSpPr>
            <a:cxnSpLocks/>
            <a:stCxn id="34" idx="2"/>
            <a:endCxn id="3" idx="1"/>
          </p:cNvCxnSpPr>
          <p:nvPr/>
        </p:nvCxnSpPr>
        <p:spPr>
          <a:xfrm rot="16200000" flipH="1">
            <a:off x="4424032" y="2546894"/>
            <a:ext cx="637416" cy="1620319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AE1A8B0-588C-432F-B7D5-1D7468DF7144}"/>
              </a:ext>
            </a:extLst>
          </p:cNvPr>
          <p:cNvSpPr txBox="1"/>
          <p:nvPr/>
        </p:nvSpPr>
        <p:spPr>
          <a:xfrm>
            <a:off x="4502953" y="5999236"/>
            <a:ext cx="3364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F8A727-4CFA-4148-B6C2-2626D7770420}"/>
              </a:ext>
            </a:extLst>
          </p:cNvPr>
          <p:cNvSpPr txBox="1"/>
          <p:nvPr/>
        </p:nvSpPr>
        <p:spPr>
          <a:xfrm>
            <a:off x="1677798" y="5845348"/>
            <a:ext cx="2646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Suggestion et recommandation de produit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C969CB5-BB4B-4A9C-8D2D-F73CE6D1D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81" y="5155306"/>
            <a:ext cx="635009" cy="63500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5D5B46-C0BA-4138-AC95-3FDAEF286042}"/>
              </a:ext>
            </a:extLst>
          </p:cNvPr>
          <p:cNvSpPr txBox="1"/>
          <p:nvPr/>
        </p:nvSpPr>
        <p:spPr>
          <a:xfrm>
            <a:off x="8211909" y="5991486"/>
            <a:ext cx="231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Création d’une interface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E40BF8-77D8-4F91-98AD-82C606CCCB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88" y="5152791"/>
            <a:ext cx="842228" cy="842228"/>
          </a:xfrm>
          <a:prstGeom prst="rect">
            <a:avLst/>
          </a:prstGeom>
        </p:spPr>
      </p:pic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059CED8C-32B4-4EF7-80C8-2CD30E342B19}"/>
              </a:ext>
            </a:extLst>
          </p:cNvPr>
          <p:cNvCxnSpPr>
            <a:cxnSpLocks/>
            <a:stCxn id="3" idx="2"/>
            <a:endCxn id="31" idx="0"/>
          </p:cNvCxnSpPr>
          <p:nvPr/>
        </p:nvCxnSpPr>
        <p:spPr>
          <a:xfrm rot="5400000">
            <a:off x="4110642" y="3116727"/>
            <a:ext cx="883224" cy="319393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D0AA5BA2-03FE-4BE5-8299-F409AD1E03B2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 rot="5400000">
            <a:off x="5671073" y="4750230"/>
            <a:ext cx="956296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81DC7CE3-91AD-4AB1-9A1C-CFCAAE44EDE8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16200000" flipH="1">
            <a:off x="7318507" y="3102795"/>
            <a:ext cx="880709" cy="321928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C034B4C-7AF2-4EAC-BEC2-63E1763A6842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7BE14F-A108-4F93-9F2E-F648E10089D8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05B335-C74B-4DDD-AFC2-D58082C9E662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29F5FB6-7F70-4D77-BC95-71BE6AF43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37" y="945772"/>
            <a:ext cx="851334" cy="851334"/>
          </a:xfrm>
          <a:prstGeom prst="rect">
            <a:avLst/>
          </a:prstGeom>
        </p:spPr>
      </p:pic>
      <p:pic>
        <p:nvPicPr>
          <p:cNvPr id="38" name="Image 37" descr="Une image contenant objet&#10;&#10;Description générée automatiquement">
            <a:extLst>
              <a:ext uri="{FF2B5EF4-FFF2-40B4-BE49-F238E27FC236}">
                <a16:creationId xmlns:a16="http://schemas.microsoft.com/office/drawing/2014/main" id="{E056818A-C18C-4338-BB3A-395DA290FB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24" y="5228378"/>
            <a:ext cx="670792" cy="670792"/>
          </a:xfrm>
          <a:prstGeom prst="rect">
            <a:avLst/>
          </a:prstGeom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A0D99143-1401-4440-AC18-92F390131F3E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A6EB37DF-B44C-458E-8DC2-601638FAE3ED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25</a:t>
              </a:r>
              <a:endParaRPr lang="fr-FR" sz="700" dirty="0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220CC98F-43F5-4C47-95B4-C624DCD28389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6001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400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6C11702-96E1-40E4-9BB5-BC7A3D8D95BB}"/>
              </a:ext>
            </a:extLst>
          </p:cNvPr>
          <p:cNvCxnSpPr/>
          <p:nvPr/>
        </p:nvCxnSpPr>
        <p:spPr>
          <a:xfrm>
            <a:off x="6887362" y="1212956"/>
            <a:ext cx="0" cy="53941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1631E67-AA68-401A-AB7E-9928D5EAC325}"/>
              </a:ext>
            </a:extLst>
          </p:cNvPr>
          <p:cNvSpPr txBox="1"/>
          <p:nvPr/>
        </p:nvSpPr>
        <p:spPr>
          <a:xfrm>
            <a:off x="3505521" y="1275767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forts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A2CFAB-8501-425D-9E5D-75AFFA1F8B58}"/>
              </a:ext>
            </a:extLst>
          </p:cNvPr>
          <p:cNvSpPr txBox="1"/>
          <p:nvPr/>
        </p:nvSpPr>
        <p:spPr>
          <a:xfrm>
            <a:off x="2657791" y="1968508"/>
            <a:ext cx="3995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des technologies adaptées à la réalisation du projet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Bonne autonomie dans le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Implication dans le projet (372,5 heures au total)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Autoformations fréquentes (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Udemy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Openclassroom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livre etc…)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Tâches pour le noyau principal décrite (Gantt fini à 80%)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2A66347-012A-4B11-8B28-73322BC0B0CB}"/>
              </a:ext>
            </a:extLst>
          </p:cNvPr>
          <p:cNvSpPr txBox="1"/>
          <p:nvPr/>
        </p:nvSpPr>
        <p:spPr>
          <a:xfrm>
            <a:off x="8107423" y="1258989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faibles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8BD1AF-38BC-4E8C-8968-91874FF9F32E}"/>
              </a:ext>
            </a:extLst>
          </p:cNvPr>
          <p:cNvSpPr txBox="1"/>
          <p:nvPr/>
        </p:nvSpPr>
        <p:spPr>
          <a:xfrm>
            <a:off x="7542135" y="1999571"/>
            <a:ext cx="39950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Projet complexe, nécessitant de redéfinir le cahier des charges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Nos compétences en informatique faible par rapport à la difficulté des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Se réserver des créneaux de travails compte tenu de notre emploi du temps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Durée des taches difficiles à estimer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710ED6-6A0D-4805-B8B8-92ADD7C63E4E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9692A-7479-4B00-8DA6-4AFB59B37CF8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B1B9D-B0FF-4E70-8995-29554AEE6C60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3FB666F-2C3B-4F97-B9D2-B4A771BAE91A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ABCF928-AB5B-4EDE-A154-4882A5259D1A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26</a:t>
              </a:r>
              <a:endParaRPr lang="fr-FR" sz="700" dirty="0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FDF4C0A-C73C-47A0-8140-3D14AC07DB44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8858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819A2C05-3F0F-4D18-821D-DC343095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615083" y="465470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525365" y="456194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Définition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du projet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DE67E9-9F2B-41A8-A749-FE96BECF7CF1}"/>
              </a:ext>
            </a:extLst>
          </p:cNvPr>
          <p:cNvSpPr txBox="1"/>
          <p:nvPr/>
        </p:nvSpPr>
        <p:spPr>
          <a:xfrm>
            <a:off x="1782654" y="4890510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F97F4-BC20-4388-859B-D7982D4DCB07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FFFDA8A-11D0-493B-AFA7-BBBBFA55697E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7668D-9913-4510-8FC6-1ED413BC79D4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41941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Reem Kufi Regular"/>
              </a:rPr>
              <a:t>Définition du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3281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big data&quot;">
            <a:extLst>
              <a:ext uri="{FF2B5EF4-FFF2-40B4-BE49-F238E27FC236}">
                <a16:creationId xmlns:a16="http://schemas.microsoft.com/office/drawing/2014/main" id="{412D8DEC-D2AB-4955-9D0B-68EC1B46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92" y="2103527"/>
            <a:ext cx="7934036" cy="38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6899564" y="1172222"/>
            <a:ext cx="494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Des milliards de données à traiter chaque jour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79B1C2B-0F00-43BC-9B0D-466E7BA2C2CE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D509AF-D8CF-4171-ADF4-FD0B08578660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D800AB-661D-4C50-AC6E-282C59757250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51EE2BE-96C3-44CC-B232-8A6A3E0A932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ED8178D-342E-4D91-A950-C730A22D592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5278370-558D-4AED-9243-1CB0CBB90E2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6293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670628" y="1269191"/>
            <a:ext cx="702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Comment automatiser les taches nécessitant une lecture ? </a:t>
            </a:r>
          </a:p>
        </p:txBody>
      </p:sp>
      <p:pic>
        <p:nvPicPr>
          <p:cNvPr id="16" name="Picture 4" descr="RÃ©sultat de recherche d'images pour &quot;website&quot;">
            <a:extLst>
              <a:ext uri="{FF2B5EF4-FFF2-40B4-BE49-F238E27FC236}">
                <a16:creationId xmlns:a16="http://schemas.microsoft.com/office/drawing/2014/main" id="{D2ADB28A-68C2-4AB1-B78B-7170F81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011">
            <a:off x="4067759" y="3227276"/>
            <a:ext cx="4228911" cy="31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5D9D1C-811B-4CC8-AEB5-88FC4C84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0" y="3877323"/>
            <a:ext cx="2320478" cy="232047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EAF356A-C248-4DEF-8DA2-D1179F549BC8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DE39E8-F32B-4989-998B-F0210B1A3191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03C873-1677-4ECF-B90A-D0270D348A8F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3606A11-A790-45D2-9D99-8BA6FB0F8188}"/>
              </a:ext>
            </a:extLst>
          </p:cNvPr>
          <p:cNvSpPr txBox="1"/>
          <p:nvPr/>
        </p:nvSpPr>
        <p:spPr>
          <a:xfrm>
            <a:off x="6972381" y="1467125"/>
            <a:ext cx="5004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Réaliser un algorithme de Text-mining et associer différentes applications de classification </a:t>
            </a:r>
          </a:p>
        </p:txBody>
      </p:sp>
      <p:pic>
        <p:nvPicPr>
          <p:cNvPr id="2050" name="Picture 2" descr="RÃ©sultat de recherche d'images pour &quot;text mining&quot;">
            <a:extLst>
              <a:ext uri="{FF2B5EF4-FFF2-40B4-BE49-F238E27FC236}">
                <a16:creationId xmlns:a16="http://schemas.microsoft.com/office/drawing/2014/main" id="{FAB862F3-FD0C-4F9F-A737-17CA30B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14" y="2796369"/>
            <a:ext cx="3637767" cy="36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6FB7A62-F41C-47AA-A74D-5E71B23875FF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C1A63F-27C8-4D55-B732-7EDCCD92B7BC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1C213-2481-4F13-BECB-70A7128E0732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564859D-6B2E-4A26-960F-0125B00C3C5D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995635D-EE23-4DA7-85BE-BC994917C92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3</a:t>
              </a:r>
              <a:endParaRPr lang="fr-FR" sz="700" dirty="0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C6C3D6-865A-4BA8-B29B-B4B1262760CE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1115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2DD7B7E9-92B0-49A9-9409-EC5090E82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05" y="2874048"/>
            <a:ext cx="1600499" cy="1600499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1EAFB14-67C0-4B5C-BBFB-361D1388705C}"/>
              </a:ext>
            </a:extLst>
          </p:cNvPr>
          <p:cNvCxnSpPr>
            <a:cxnSpLocks/>
          </p:cNvCxnSpPr>
          <p:nvPr/>
        </p:nvCxnSpPr>
        <p:spPr>
          <a:xfrm>
            <a:off x="4957591" y="3923780"/>
            <a:ext cx="2738971" cy="58554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058DEA0-23DC-4D0A-B03F-489B17739C28}"/>
              </a:ext>
            </a:extLst>
          </p:cNvPr>
          <p:cNvCxnSpPr>
            <a:cxnSpLocks/>
          </p:cNvCxnSpPr>
          <p:nvPr/>
        </p:nvCxnSpPr>
        <p:spPr>
          <a:xfrm flipH="1">
            <a:off x="4957591" y="3242529"/>
            <a:ext cx="2633280" cy="53065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3447D838-9568-4837-9CD0-3A4BC003E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6995" y="4189382"/>
            <a:ext cx="666597" cy="67079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1A5D63E-2878-4195-9D20-156671DD6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62" y="5353823"/>
            <a:ext cx="851334" cy="851334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98D94FB-3873-41B0-9E7A-BB8CF1D64F3A}"/>
              </a:ext>
            </a:extLst>
          </p:cNvPr>
          <p:cNvCxnSpPr>
            <a:cxnSpLocks/>
          </p:cNvCxnSpPr>
          <p:nvPr/>
        </p:nvCxnSpPr>
        <p:spPr>
          <a:xfrm>
            <a:off x="4925877" y="4054181"/>
            <a:ext cx="2476683" cy="16714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Image 3081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479F2F-9E16-42DA-856B-0FC25B81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12" y="2795476"/>
            <a:ext cx="815480" cy="815480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2FDB0D07-71C3-4372-BDEB-3A48E9EC53E8}"/>
              </a:ext>
            </a:extLst>
          </p:cNvPr>
          <p:cNvSpPr txBox="1"/>
          <p:nvPr/>
        </p:nvSpPr>
        <p:spPr>
          <a:xfrm>
            <a:off x="3468031" y="4785317"/>
            <a:ext cx="108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Noyau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A0CC35-274E-4019-AD51-115E78C205BC}"/>
              </a:ext>
            </a:extLst>
          </p:cNvPr>
          <p:cNvSpPr txBox="1"/>
          <p:nvPr/>
        </p:nvSpPr>
        <p:spPr>
          <a:xfrm>
            <a:off x="8623592" y="5425547"/>
            <a:ext cx="231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20848D0-518F-43C7-9370-9135BB4A6DCF}"/>
              </a:ext>
            </a:extLst>
          </p:cNvPr>
          <p:cNvSpPr txBox="1"/>
          <p:nvPr/>
        </p:nvSpPr>
        <p:spPr>
          <a:xfrm>
            <a:off x="8343864" y="4345628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1209BC4-34CF-46F1-BA21-4A4A431EE190}"/>
              </a:ext>
            </a:extLst>
          </p:cNvPr>
          <p:cNvSpPr txBox="1"/>
          <p:nvPr/>
        </p:nvSpPr>
        <p:spPr>
          <a:xfrm>
            <a:off x="8454356" y="2919364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281337F-75D6-4D51-98B1-9FE0BE89E3D1}"/>
              </a:ext>
            </a:extLst>
          </p:cNvPr>
          <p:cNvCxnSpPr>
            <a:cxnSpLocks/>
          </p:cNvCxnSpPr>
          <p:nvPr/>
        </p:nvCxnSpPr>
        <p:spPr>
          <a:xfrm flipH="1">
            <a:off x="4931943" y="1901213"/>
            <a:ext cx="2294844" cy="170974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551881F-61B9-4AF4-8C94-0B51488BC346}"/>
              </a:ext>
            </a:extLst>
          </p:cNvPr>
          <p:cNvSpPr txBox="1"/>
          <p:nvPr/>
        </p:nvSpPr>
        <p:spPr>
          <a:xfrm>
            <a:off x="8290293" y="1429758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Suggestion et recommandation de produit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97ADE2-8436-4A8A-BDC7-E0A6901926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20" y="1417763"/>
            <a:ext cx="635009" cy="6350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9ADEAD-4D6F-4B5C-9B1A-337E5274726A}"/>
              </a:ext>
            </a:extLst>
          </p:cNvPr>
          <p:cNvSpPr/>
          <p:nvPr/>
        </p:nvSpPr>
        <p:spPr>
          <a:xfrm>
            <a:off x="2408460" y="1300870"/>
            <a:ext cx="3212984" cy="5007650"/>
          </a:xfrm>
          <a:prstGeom prst="rect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7059643-9DFA-4141-BAEE-4D7FFDF68906}"/>
              </a:ext>
            </a:extLst>
          </p:cNvPr>
          <p:cNvSpPr txBox="1"/>
          <p:nvPr/>
        </p:nvSpPr>
        <p:spPr>
          <a:xfrm>
            <a:off x="3086290" y="863520"/>
            <a:ext cx="181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7799FD3-5329-45AC-8542-4BBCA6BE933E}"/>
              </a:ext>
            </a:extLst>
          </p:cNvPr>
          <p:cNvSpPr txBox="1"/>
          <p:nvPr/>
        </p:nvSpPr>
        <p:spPr>
          <a:xfrm>
            <a:off x="8877795" y="864443"/>
            <a:ext cx="181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S2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EF4CDB2-0778-40F8-8CF6-D1281AAE4E4C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33CF8F-1F76-43D3-B03C-C20959674273}"/>
              </a:ext>
            </a:extLst>
          </p:cNvPr>
          <p:cNvSpPr/>
          <p:nvPr/>
        </p:nvSpPr>
        <p:spPr>
          <a:xfrm>
            <a:off x="215033" y="2693441"/>
            <a:ext cx="2693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F7F6E6-CACB-4553-8B64-8C271968BACA}"/>
              </a:ext>
            </a:extLst>
          </p:cNvPr>
          <p:cNvSpPr/>
          <p:nvPr/>
        </p:nvSpPr>
        <p:spPr>
          <a:xfrm>
            <a:off x="252340" y="3915043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04902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barr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barret" id="{7528048E-D366-43D4-838B-A6858368F193}" vid="{D8D700AC-D5CA-4070-A6D5-9A2648DBD1E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826</TotalTime>
  <Words>1447</Words>
  <Application>Microsoft Office PowerPoint</Application>
  <PresentationFormat>Grand écran</PresentationFormat>
  <Paragraphs>927</Paragraphs>
  <Slides>34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Merck</vt:lpstr>
      <vt:lpstr>Reem Kufi Regular</vt:lpstr>
      <vt:lpstr>Thème barret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93</cp:revision>
  <dcterms:created xsi:type="dcterms:W3CDTF">2018-11-11T19:50:04Z</dcterms:created>
  <dcterms:modified xsi:type="dcterms:W3CDTF">2019-01-09T19:55:51Z</dcterms:modified>
</cp:coreProperties>
</file>